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Bold" panose="020B0604020202020204" charset="0"/>
      <p:regular r:id="rId13"/>
    </p:embeddedFont>
    <p:embeddedFont>
      <p:font typeface="Montserrat" panose="00000500000000000000" pitchFamily="2" charset="0"/>
      <p:regular r:id="rId14"/>
      <p:bold r:id="rId15"/>
    </p:embeddedFont>
    <p:embeddedFont>
      <p:font typeface="Montserrat Bold" panose="00000800000000000000" charset="0"/>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10"/>
  </p:normalViewPr>
  <p:slideViewPr>
    <p:cSldViewPr snapToGrid="0" snapToObjects="1">
      <p:cViewPr varScale="1">
        <p:scale>
          <a:sx n="65" d="100"/>
          <a:sy n="65" d="100"/>
        </p:scale>
        <p:origin x="8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64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10789" y="835104"/>
            <a:ext cx="7495223" cy="2138601"/>
          </a:xfrm>
          <a:prstGeom prst="rect">
            <a:avLst/>
          </a:prstGeom>
          <a:noFill/>
          <a:ln/>
        </p:spPr>
        <p:txBody>
          <a:bodyPr wrap="square" lIns="0" tIns="0" rIns="0" bIns="0" rtlCol="0" anchor="t"/>
          <a:lstStyle/>
          <a:p>
            <a:pPr marL="0" indent="0">
              <a:lnSpc>
                <a:spcPts val="8400"/>
              </a:lnSpc>
              <a:buNone/>
            </a:pPr>
            <a:r>
              <a:rPr lang="en-US" sz="6700" b="1" dirty="0">
                <a:solidFill>
                  <a:srgbClr val="7068F4"/>
                </a:solidFill>
                <a:latin typeface="Barlow Bold" pitchFamily="34" charset="0"/>
                <a:ea typeface="Barlow Bold" pitchFamily="34" charset="-122"/>
                <a:cs typeface="Barlow Bold" pitchFamily="34" charset="-120"/>
              </a:rPr>
              <a:t>GaN as Neutron Detector</a:t>
            </a:r>
            <a:endParaRPr lang="en-US" sz="6700" dirty="0"/>
          </a:p>
        </p:txBody>
      </p:sp>
      <p:sp>
        <p:nvSpPr>
          <p:cNvPr id="4" name="Text 1"/>
          <p:cNvSpPr/>
          <p:nvPr/>
        </p:nvSpPr>
        <p:spPr>
          <a:xfrm>
            <a:off x="6310789" y="3326963"/>
            <a:ext cx="7495223" cy="3390424"/>
          </a:xfrm>
          <a:prstGeom prst="rect">
            <a:avLst/>
          </a:prstGeom>
          <a:noFill/>
          <a:ln/>
        </p:spPr>
        <p:txBody>
          <a:bodyPr wrap="square" lIns="0" tIns="0" rIns="0" bIns="0" rtlCol="0" anchor="t"/>
          <a:lstStyle/>
          <a:p>
            <a:pPr marL="0" indent="0">
              <a:lnSpc>
                <a:spcPts val="2950"/>
              </a:lnSpc>
              <a:buNone/>
            </a:pPr>
            <a:r>
              <a:rPr lang="en-US" sz="1850" dirty="0">
                <a:solidFill>
                  <a:srgbClr val="272525"/>
                </a:solidFill>
                <a:latin typeface="Montserrat" pitchFamily="34" charset="0"/>
                <a:ea typeface="Montserrat" pitchFamily="34" charset="-122"/>
                <a:cs typeface="Montserrat" pitchFamily="34" charset="-120"/>
              </a:rPr>
              <a:t>Gallium Nitride (GaN) has emerged as a promising material for neutron detection due to its wide bandgap, radiation hardness, and thermal stability. These properties make it suitable for use in high-radiation environments such as nuclear reactors, space missions, and national security applications. The global shortage of Helium-3 (3He) has driven the search for alternative neutron detection materials, with GaN standing out due to its superior mechanical robustness and ability to operate at lower voltages compared to traditional gas detectors.</a:t>
            </a:r>
            <a:endParaRPr lang="en-US" sz="1850" dirty="0"/>
          </a:p>
        </p:txBody>
      </p:sp>
      <p:sp>
        <p:nvSpPr>
          <p:cNvPr id="6" name="Text 3"/>
          <p:cNvSpPr/>
          <p:nvPr/>
        </p:nvSpPr>
        <p:spPr>
          <a:xfrm>
            <a:off x="6439019" y="7139583"/>
            <a:ext cx="120253"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6310789" y="6961637"/>
            <a:ext cx="2334339" cy="412194"/>
          </a:xfrm>
          <a:prstGeom prst="rect">
            <a:avLst/>
          </a:prstGeom>
          <a:noFill/>
          <a:ln/>
        </p:spPr>
        <p:txBody>
          <a:bodyPr wrap="none" lIns="0" tIns="0" rIns="0" bIns="0" rtlCol="0" anchor="t"/>
          <a:lstStyle/>
          <a:p>
            <a:pPr marL="0" indent="0" algn="l">
              <a:lnSpc>
                <a:spcPts val="3200"/>
              </a:lnSpc>
              <a:buNone/>
            </a:pPr>
            <a:r>
              <a:rPr lang="en-US" sz="2300" b="1" dirty="0">
                <a:solidFill>
                  <a:srgbClr val="272525"/>
                </a:solidFill>
                <a:latin typeface="Montserrat Bold" pitchFamily="34" charset="0"/>
                <a:ea typeface="Montserrat Bold" pitchFamily="34" charset="-122"/>
                <a:cs typeface="Montserrat Bold" pitchFamily="34" charset="-120"/>
              </a:rPr>
              <a:t>by Jatin Kumar</a:t>
            </a:r>
            <a:endParaRPr lang="en-US" sz="2300" dirty="0"/>
          </a:p>
        </p:txBody>
      </p:sp>
      <p:sp>
        <p:nvSpPr>
          <p:cNvPr id="8" name="Rectangle 7">
            <a:extLst>
              <a:ext uri="{FF2B5EF4-FFF2-40B4-BE49-F238E27FC236}">
                <a16:creationId xmlns:a16="http://schemas.microsoft.com/office/drawing/2014/main" id="{82E0FB91-D16A-D522-AE0B-2BA9673AE35A}"/>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729" y="2351365"/>
            <a:ext cx="4868942" cy="3526869"/>
          </a:xfrm>
          <a:prstGeom prst="rect">
            <a:avLst/>
          </a:prstGeom>
        </p:spPr>
      </p:pic>
      <p:sp>
        <p:nvSpPr>
          <p:cNvPr id="4" name="Text 0"/>
          <p:cNvSpPr/>
          <p:nvPr/>
        </p:nvSpPr>
        <p:spPr>
          <a:xfrm>
            <a:off x="6350437" y="2221944"/>
            <a:ext cx="7083981"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Energy Calibration Curve</a:t>
            </a:r>
            <a:endParaRPr lang="en-US" sz="5100" dirty="0"/>
          </a:p>
        </p:txBody>
      </p:sp>
      <p:pic>
        <p:nvPicPr>
          <p:cNvPr id="5" name="Image 2" descr="preencoded.png"/>
          <p:cNvPicPr>
            <a:picLocks noChangeAspect="1"/>
          </p:cNvPicPr>
          <p:nvPr/>
        </p:nvPicPr>
        <p:blipFill>
          <a:blip r:embed="rId5"/>
          <a:stretch>
            <a:fillRect/>
          </a:stretch>
        </p:blipFill>
        <p:spPr>
          <a:xfrm>
            <a:off x="6350437" y="3404354"/>
            <a:ext cx="617220" cy="617220"/>
          </a:xfrm>
          <a:prstGeom prst="rect">
            <a:avLst/>
          </a:prstGeom>
        </p:spPr>
      </p:pic>
      <p:sp>
        <p:nvSpPr>
          <p:cNvPr id="6" name="Text 1"/>
          <p:cNvSpPr/>
          <p:nvPr/>
        </p:nvSpPr>
        <p:spPr>
          <a:xfrm>
            <a:off x="6350437" y="4268391"/>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272525"/>
                </a:solidFill>
                <a:latin typeface="Barlow Bold" pitchFamily="34" charset="0"/>
                <a:ea typeface="Barlow Bold" pitchFamily="34" charset="-122"/>
                <a:cs typeface="Barlow Bold" pitchFamily="34" charset="-120"/>
              </a:rPr>
              <a:t>Reference Si Detector</a:t>
            </a:r>
            <a:endParaRPr lang="en-US" sz="2550" dirty="0"/>
          </a:p>
        </p:txBody>
      </p:sp>
      <p:sp>
        <p:nvSpPr>
          <p:cNvPr id="7" name="Text 2"/>
          <p:cNvSpPr/>
          <p:nvPr/>
        </p:nvSpPr>
        <p:spPr>
          <a:xfrm>
            <a:off x="6350437" y="4822508"/>
            <a:ext cx="3522821"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Montserrat" pitchFamily="34" charset="0"/>
                <a:ea typeface="Montserrat" pitchFamily="34" charset="-122"/>
                <a:cs typeface="Montserrat" pitchFamily="34" charset="-120"/>
              </a:rPr>
              <a:t>This graph shows the energy calibration curve of a reference Si detector.</a:t>
            </a:r>
            <a:endParaRPr lang="en-US" sz="1900" dirty="0"/>
          </a:p>
        </p:txBody>
      </p:sp>
      <p:pic>
        <p:nvPicPr>
          <p:cNvPr id="8" name="Image 3" descr="preencoded.png"/>
          <p:cNvPicPr>
            <a:picLocks noChangeAspect="1"/>
          </p:cNvPicPr>
          <p:nvPr/>
        </p:nvPicPr>
        <p:blipFill>
          <a:blip r:embed="rId6"/>
          <a:stretch>
            <a:fillRect/>
          </a:stretch>
        </p:blipFill>
        <p:spPr>
          <a:xfrm>
            <a:off x="10243542" y="3404354"/>
            <a:ext cx="617220" cy="617220"/>
          </a:xfrm>
          <a:prstGeom prst="rect">
            <a:avLst/>
          </a:prstGeom>
        </p:spPr>
      </p:pic>
      <p:sp>
        <p:nvSpPr>
          <p:cNvPr id="9" name="Text 3"/>
          <p:cNvSpPr/>
          <p:nvPr/>
        </p:nvSpPr>
        <p:spPr>
          <a:xfrm>
            <a:off x="10243542" y="4268391"/>
            <a:ext cx="3248501" cy="406003"/>
          </a:xfrm>
          <a:prstGeom prst="rect">
            <a:avLst/>
          </a:prstGeom>
          <a:noFill/>
          <a:ln/>
        </p:spPr>
        <p:txBody>
          <a:bodyPr wrap="none" lIns="0" tIns="0" rIns="0" bIns="0" rtlCol="0" anchor="t"/>
          <a:lstStyle/>
          <a:p>
            <a:pPr marL="0" indent="0" algn="l">
              <a:lnSpc>
                <a:spcPts val="3150"/>
              </a:lnSpc>
              <a:buNone/>
            </a:pPr>
            <a:r>
              <a:rPr lang="en-US" sz="2550" b="1" dirty="0">
                <a:solidFill>
                  <a:srgbClr val="272525"/>
                </a:solidFill>
                <a:latin typeface="Barlow Bold" pitchFamily="34" charset="0"/>
                <a:ea typeface="Barlow Bold" pitchFamily="34" charset="-122"/>
                <a:cs typeface="Barlow Bold" pitchFamily="34" charset="-120"/>
              </a:rPr>
              <a:t>Inferred GaN Detector</a:t>
            </a:r>
            <a:endParaRPr lang="en-US" sz="2550" dirty="0"/>
          </a:p>
        </p:txBody>
      </p:sp>
      <p:sp>
        <p:nvSpPr>
          <p:cNvPr id="10" name="Text 4"/>
          <p:cNvSpPr/>
          <p:nvPr/>
        </p:nvSpPr>
        <p:spPr>
          <a:xfrm>
            <a:off x="10243542" y="4822508"/>
            <a:ext cx="3522821"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Montserrat" pitchFamily="34" charset="0"/>
                <a:ea typeface="Montserrat" pitchFamily="34" charset="-122"/>
                <a:cs typeface="Montserrat" pitchFamily="34" charset="-120"/>
              </a:rPr>
              <a:t>This graph shows the inferred calibration curve for a GaN detector.</a:t>
            </a:r>
            <a:endParaRPr lang="en-US" sz="1900" dirty="0"/>
          </a:p>
        </p:txBody>
      </p:sp>
      <p:sp>
        <p:nvSpPr>
          <p:cNvPr id="11" name="Rectangle 10">
            <a:extLst>
              <a:ext uri="{FF2B5EF4-FFF2-40B4-BE49-F238E27FC236}">
                <a16:creationId xmlns:a16="http://schemas.microsoft.com/office/drawing/2014/main" id="{5EF480B0-A316-D9AA-BF0E-4F67FFEE8DEA}"/>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1216"/>
          </a:xfrm>
          <a:prstGeom prst="rect">
            <a:avLst/>
          </a:prstGeom>
        </p:spPr>
      </p:pic>
      <p:pic>
        <p:nvPicPr>
          <p:cNvPr id="3" name="Image 1" descr="preencoded.png"/>
          <p:cNvPicPr>
            <a:picLocks noChangeAspect="1"/>
          </p:cNvPicPr>
          <p:nvPr/>
        </p:nvPicPr>
        <p:blipFill>
          <a:blip r:embed="rId4"/>
          <a:stretch>
            <a:fillRect/>
          </a:stretch>
        </p:blipFill>
        <p:spPr>
          <a:xfrm>
            <a:off x="5421630" y="331708"/>
            <a:ext cx="3787140" cy="1447800"/>
          </a:xfrm>
          <a:prstGeom prst="rect">
            <a:avLst/>
          </a:prstGeom>
        </p:spPr>
      </p:pic>
      <p:sp>
        <p:nvSpPr>
          <p:cNvPr id="4" name="Text 0"/>
          <p:cNvSpPr/>
          <p:nvPr/>
        </p:nvSpPr>
        <p:spPr>
          <a:xfrm>
            <a:off x="591145" y="2711172"/>
            <a:ext cx="4444722" cy="555546"/>
          </a:xfrm>
          <a:prstGeom prst="rect">
            <a:avLst/>
          </a:prstGeom>
          <a:noFill/>
          <a:ln/>
        </p:spPr>
        <p:txBody>
          <a:bodyPr wrap="none" lIns="0" tIns="0" rIns="0" bIns="0" rtlCol="0" anchor="t"/>
          <a:lstStyle/>
          <a:p>
            <a:pPr marL="0" indent="0">
              <a:lnSpc>
                <a:spcPts val="4350"/>
              </a:lnSpc>
              <a:buNone/>
            </a:pPr>
            <a:r>
              <a:rPr lang="en-US" sz="3450" b="1" dirty="0">
                <a:solidFill>
                  <a:srgbClr val="7068F4"/>
                </a:solidFill>
                <a:latin typeface="Barlow Bold" pitchFamily="34" charset="0"/>
                <a:ea typeface="Barlow Bold" pitchFamily="34" charset="-122"/>
                <a:cs typeface="Barlow Bold" pitchFamily="34" charset="-120"/>
              </a:rPr>
              <a:t>Working Principle</a:t>
            </a:r>
            <a:endParaRPr lang="en-US" sz="3450" dirty="0"/>
          </a:p>
        </p:txBody>
      </p:sp>
      <p:sp>
        <p:nvSpPr>
          <p:cNvPr id="5" name="Shape 1"/>
          <p:cNvSpPr/>
          <p:nvPr/>
        </p:nvSpPr>
        <p:spPr>
          <a:xfrm>
            <a:off x="832961" y="3519964"/>
            <a:ext cx="22860" cy="4109561"/>
          </a:xfrm>
          <a:prstGeom prst="roundRect">
            <a:avLst>
              <a:gd name="adj" fmla="val 664960"/>
            </a:avLst>
          </a:prstGeom>
          <a:solidFill>
            <a:srgbClr val="C1C3D0"/>
          </a:solidFill>
          <a:ln/>
        </p:spPr>
      </p:sp>
      <p:sp>
        <p:nvSpPr>
          <p:cNvPr id="6" name="Shape 2"/>
          <p:cNvSpPr/>
          <p:nvPr/>
        </p:nvSpPr>
        <p:spPr>
          <a:xfrm>
            <a:off x="1011495" y="3888343"/>
            <a:ext cx="591145" cy="22860"/>
          </a:xfrm>
          <a:prstGeom prst="roundRect">
            <a:avLst>
              <a:gd name="adj" fmla="val 664960"/>
            </a:avLst>
          </a:prstGeom>
          <a:solidFill>
            <a:srgbClr val="C1C3D0"/>
          </a:solidFill>
          <a:ln/>
        </p:spPr>
      </p:sp>
      <p:sp>
        <p:nvSpPr>
          <p:cNvPr id="7" name="Shape 3"/>
          <p:cNvSpPr/>
          <p:nvPr/>
        </p:nvSpPr>
        <p:spPr>
          <a:xfrm>
            <a:off x="654427" y="3709868"/>
            <a:ext cx="379928" cy="379928"/>
          </a:xfrm>
          <a:prstGeom prst="roundRect">
            <a:avLst>
              <a:gd name="adj" fmla="val 40010"/>
            </a:avLst>
          </a:prstGeom>
          <a:solidFill>
            <a:srgbClr val="EEEFF5"/>
          </a:solidFill>
          <a:ln/>
          <a:effectLst>
            <a:outerShdw blurRad="41910" dist="20320" dir="13500000" algn="bl" rotWithShape="0">
              <a:srgbClr val="FFFFFF">
                <a:alpha val="70000"/>
              </a:srgbClr>
            </a:outerShdw>
          </a:effectLst>
        </p:spPr>
      </p:sp>
      <p:sp>
        <p:nvSpPr>
          <p:cNvPr id="8" name="Text 4"/>
          <p:cNvSpPr/>
          <p:nvPr/>
        </p:nvSpPr>
        <p:spPr>
          <a:xfrm>
            <a:off x="797183" y="3766423"/>
            <a:ext cx="94417" cy="266700"/>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1</a:t>
            </a:r>
            <a:endParaRPr lang="en-US" sz="2050" dirty="0"/>
          </a:p>
        </p:txBody>
      </p:sp>
      <p:sp>
        <p:nvSpPr>
          <p:cNvPr id="9" name="Text 5"/>
          <p:cNvSpPr/>
          <p:nvPr/>
        </p:nvSpPr>
        <p:spPr>
          <a:xfrm>
            <a:off x="1773317" y="3688794"/>
            <a:ext cx="2222302" cy="277773"/>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Barlow Bold" pitchFamily="34" charset="0"/>
                <a:ea typeface="Barlow Bold" pitchFamily="34" charset="-122"/>
                <a:cs typeface="Barlow Bold" pitchFamily="34" charset="-120"/>
              </a:rPr>
              <a:t>Neutron Absorption</a:t>
            </a:r>
            <a:endParaRPr lang="en-US" sz="1700" dirty="0"/>
          </a:p>
        </p:txBody>
      </p:sp>
      <p:sp>
        <p:nvSpPr>
          <p:cNvPr id="10" name="Text 6"/>
          <p:cNvSpPr/>
          <p:nvPr/>
        </p:nvSpPr>
        <p:spPr>
          <a:xfrm>
            <a:off x="1773317" y="4067889"/>
            <a:ext cx="12265938" cy="54054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Montserrat" pitchFamily="34" charset="0"/>
                <a:ea typeface="Montserrat" pitchFamily="34" charset="-122"/>
                <a:cs typeface="Montserrat" pitchFamily="34" charset="-120"/>
              </a:rPr>
              <a:t>GaN-based neutron detectors operate by exploiting the interaction between neutrons and nitrogen-14 (14N) in the GaN crystal lattice. When a thermal neutron is absorbed by 14N, it undergoes a (n, p) reaction, converting to carbon-14 (14C) and emitting a proton.</a:t>
            </a:r>
            <a:endParaRPr lang="en-US" sz="1300" dirty="0"/>
          </a:p>
        </p:txBody>
      </p:sp>
      <p:sp>
        <p:nvSpPr>
          <p:cNvPr id="11" name="Shape 7"/>
          <p:cNvSpPr/>
          <p:nvPr/>
        </p:nvSpPr>
        <p:spPr>
          <a:xfrm>
            <a:off x="1011495" y="5314474"/>
            <a:ext cx="591145" cy="22860"/>
          </a:xfrm>
          <a:prstGeom prst="roundRect">
            <a:avLst>
              <a:gd name="adj" fmla="val 664960"/>
            </a:avLst>
          </a:prstGeom>
          <a:solidFill>
            <a:srgbClr val="C1C3D0"/>
          </a:solidFill>
          <a:ln/>
        </p:spPr>
      </p:sp>
      <p:sp>
        <p:nvSpPr>
          <p:cNvPr id="12" name="Shape 8"/>
          <p:cNvSpPr/>
          <p:nvPr/>
        </p:nvSpPr>
        <p:spPr>
          <a:xfrm>
            <a:off x="654427" y="5135999"/>
            <a:ext cx="379928" cy="379928"/>
          </a:xfrm>
          <a:prstGeom prst="roundRect">
            <a:avLst>
              <a:gd name="adj" fmla="val 40010"/>
            </a:avLst>
          </a:prstGeom>
          <a:solidFill>
            <a:srgbClr val="EEEFF5"/>
          </a:solidFill>
          <a:ln/>
          <a:effectLst>
            <a:outerShdw blurRad="41910" dist="20320" dir="13500000" algn="bl" rotWithShape="0">
              <a:srgbClr val="FFFFFF">
                <a:alpha val="70000"/>
              </a:srgbClr>
            </a:outerShdw>
          </a:effectLst>
        </p:spPr>
      </p:sp>
      <p:sp>
        <p:nvSpPr>
          <p:cNvPr id="13" name="Text 9"/>
          <p:cNvSpPr/>
          <p:nvPr/>
        </p:nvSpPr>
        <p:spPr>
          <a:xfrm>
            <a:off x="769680" y="5192554"/>
            <a:ext cx="149304" cy="266700"/>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2</a:t>
            </a:r>
            <a:endParaRPr lang="en-US" sz="2050" dirty="0"/>
          </a:p>
        </p:txBody>
      </p:sp>
      <p:sp>
        <p:nvSpPr>
          <p:cNvPr id="14" name="Text 10"/>
          <p:cNvSpPr/>
          <p:nvPr/>
        </p:nvSpPr>
        <p:spPr>
          <a:xfrm>
            <a:off x="1773317" y="5114925"/>
            <a:ext cx="2556748" cy="277773"/>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Barlow Bold" pitchFamily="34" charset="0"/>
                <a:ea typeface="Barlow Bold" pitchFamily="34" charset="-122"/>
                <a:cs typeface="Barlow Bold" pitchFamily="34" charset="-120"/>
              </a:rPr>
              <a:t>Charge Carrier Generation</a:t>
            </a:r>
            <a:endParaRPr lang="en-US" sz="1700" dirty="0"/>
          </a:p>
        </p:txBody>
      </p:sp>
      <p:sp>
        <p:nvSpPr>
          <p:cNvPr id="15" name="Text 11"/>
          <p:cNvSpPr/>
          <p:nvPr/>
        </p:nvSpPr>
        <p:spPr>
          <a:xfrm>
            <a:off x="1773317" y="5494020"/>
            <a:ext cx="12265938" cy="54054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Montserrat" pitchFamily="34" charset="0"/>
                <a:ea typeface="Montserrat" pitchFamily="34" charset="-122"/>
                <a:cs typeface="Montserrat" pitchFamily="34" charset="-120"/>
              </a:rPr>
              <a:t>The emitted proton generates charge carriers within the GaN material, leading to scintillation, which is then detected by a photodetector such as a photomultiplier tube (PMT) or an avalanche photodiode (APD).</a:t>
            </a:r>
            <a:endParaRPr lang="en-US" sz="1300" dirty="0"/>
          </a:p>
        </p:txBody>
      </p:sp>
      <p:sp>
        <p:nvSpPr>
          <p:cNvPr id="16" name="Shape 12"/>
          <p:cNvSpPr/>
          <p:nvPr/>
        </p:nvSpPr>
        <p:spPr>
          <a:xfrm>
            <a:off x="1011495" y="6740604"/>
            <a:ext cx="591145" cy="22860"/>
          </a:xfrm>
          <a:prstGeom prst="roundRect">
            <a:avLst>
              <a:gd name="adj" fmla="val 664960"/>
            </a:avLst>
          </a:prstGeom>
          <a:solidFill>
            <a:srgbClr val="C1C3D0"/>
          </a:solidFill>
          <a:ln/>
        </p:spPr>
      </p:sp>
      <p:sp>
        <p:nvSpPr>
          <p:cNvPr id="17" name="Shape 13"/>
          <p:cNvSpPr/>
          <p:nvPr/>
        </p:nvSpPr>
        <p:spPr>
          <a:xfrm>
            <a:off x="654427" y="6562130"/>
            <a:ext cx="379928" cy="379928"/>
          </a:xfrm>
          <a:prstGeom prst="roundRect">
            <a:avLst>
              <a:gd name="adj" fmla="val 40010"/>
            </a:avLst>
          </a:prstGeom>
          <a:solidFill>
            <a:srgbClr val="EEEFF5"/>
          </a:solidFill>
          <a:ln/>
          <a:effectLst>
            <a:outerShdw blurRad="41910" dist="20320" dir="13500000" algn="bl" rotWithShape="0">
              <a:srgbClr val="FFFFFF">
                <a:alpha val="70000"/>
              </a:srgbClr>
            </a:outerShdw>
          </a:effectLst>
        </p:spPr>
      </p:sp>
      <p:sp>
        <p:nvSpPr>
          <p:cNvPr id="18" name="Text 14"/>
          <p:cNvSpPr/>
          <p:nvPr/>
        </p:nvSpPr>
        <p:spPr>
          <a:xfrm>
            <a:off x="772299" y="6618684"/>
            <a:ext cx="144066" cy="266700"/>
          </a:xfrm>
          <a:prstGeom prst="rect">
            <a:avLst/>
          </a:prstGeom>
          <a:noFill/>
          <a:ln/>
        </p:spPr>
        <p:txBody>
          <a:bodyPr wrap="none" lIns="0" tIns="0" rIns="0" bIns="0" rtlCol="0" anchor="t"/>
          <a:lstStyle/>
          <a:p>
            <a:pPr marL="0" indent="0" algn="ctr">
              <a:lnSpc>
                <a:spcPts val="2050"/>
              </a:lnSpc>
              <a:buNone/>
            </a:pPr>
            <a:r>
              <a:rPr lang="en-US" sz="2050" b="1" dirty="0">
                <a:solidFill>
                  <a:srgbClr val="272525"/>
                </a:solidFill>
                <a:latin typeface="Barlow Bold" pitchFamily="34" charset="0"/>
                <a:ea typeface="Barlow Bold" pitchFamily="34" charset="-122"/>
                <a:cs typeface="Barlow Bold" pitchFamily="34" charset="-120"/>
              </a:rPr>
              <a:t>3</a:t>
            </a:r>
            <a:endParaRPr lang="en-US" sz="2050" dirty="0"/>
          </a:p>
        </p:txBody>
      </p:sp>
      <p:sp>
        <p:nvSpPr>
          <p:cNvPr id="19" name="Text 15"/>
          <p:cNvSpPr/>
          <p:nvPr/>
        </p:nvSpPr>
        <p:spPr>
          <a:xfrm>
            <a:off x="1773317" y="6541056"/>
            <a:ext cx="2222302" cy="277773"/>
          </a:xfrm>
          <a:prstGeom prst="rect">
            <a:avLst/>
          </a:prstGeom>
          <a:noFill/>
          <a:ln/>
        </p:spPr>
        <p:txBody>
          <a:bodyPr wrap="none" lIns="0" tIns="0" rIns="0" bIns="0" rtlCol="0" anchor="t"/>
          <a:lstStyle/>
          <a:p>
            <a:pPr marL="0" indent="0" algn="l">
              <a:lnSpc>
                <a:spcPts val="2150"/>
              </a:lnSpc>
              <a:buNone/>
            </a:pPr>
            <a:r>
              <a:rPr lang="en-US" sz="1700" b="1" dirty="0">
                <a:solidFill>
                  <a:srgbClr val="272525"/>
                </a:solidFill>
                <a:latin typeface="Barlow Bold" pitchFamily="34" charset="0"/>
                <a:ea typeface="Barlow Bold" pitchFamily="34" charset="-122"/>
                <a:cs typeface="Barlow Bold" pitchFamily="34" charset="-120"/>
              </a:rPr>
              <a:t>Detection Efficiency</a:t>
            </a:r>
            <a:endParaRPr lang="en-US" sz="1700" dirty="0"/>
          </a:p>
        </p:txBody>
      </p:sp>
      <p:sp>
        <p:nvSpPr>
          <p:cNvPr id="20" name="Text 16"/>
          <p:cNvSpPr/>
          <p:nvPr/>
        </p:nvSpPr>
        <p:spPr>
          <a:xfrm>
            <a:off x="1773317" y="6920151"/>
            <a:ext cx="12265938" cy="54054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Montserrat" pitchFamily="34" charset="0"/>
                <a:ea typeface="Montserrat" pitchFamily="34" charset="-122"/>
                <a:cs typeface="Montserrat" pitchFamily="34" charset="-120"/>
              </a:rPr>
              <a:t>The detection efficiency (η) of the neutron detector can be expressed as: η = Ndetected Nincident where Ndetected is the number of neutrons detected and Nincident is the number of neutrons incident on the detector.</a:t>
            </a:r>
            <a:endParaRPr lang="en-US" sz="1300" dirty="0"/>
          </a:p>
        </p:txBody>
      </p:sp>
      <p:sp>
        <p:nvSpPr>
          <p:cNvPr id="21" name="Rectangle 20">
            <a:extLst>
              <a:ext uri="{FF2B5EF4-FFF2-40B4-BE49-F238E27FC236}">
                <a16:creationId xmlns:a16="http://schemas.microsoft.com/office/drawing/2014/main" id="{CBB2DB28-34D7-E639-1C74-87EAD6086052}"/>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777484"/>
            <a:ext cx="8532614"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Material and Technology Used</a:t>
            </a:r>
            <a:endParaRPr lang="en-US" sz="5100" dirty="0"/>
          </a:p>
        </p:txBody>
      </p:sp>
      <p:sp>
        <p:nvSpPr>
          <p:cNvPr id="3" name="Text 1"/>
          <p:cNvSpPr/>
          <p:nvPr/>
        </p:nvSpPr>
        <p:spPr>
          <a:xfrm>
            <a:off x="864037" y="3206710"/>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latin typeface="Barlow Bold" pitchFamily="34" charset="0"/>
                <a:ea typeface="Barlow Bold" pitchFamily="34" charset="-122"/>
                <a:cs typeface="Barlow Bold" pitchFamily="34" charset="-120"/>
              </a:rPr>
              <a:t>MOCVD Growth</a:t>
            </a:r>
            <a:endParaRPr lang="en-US" sz="2550" dirty="0"/>
          </a:p>
        </p:txBody>
      </p:sp>
      <p:sp>
        <p:nvSpPr>
          <p:cNvPr id="4" name="Text 2"/>
          <p:cNvSpPr/>
          <p:nvPr/>
        </p:nvSpPr>
        <p:spPr>
          <a:xfrm>
            <a:off x="864037" y="3859530"/>
            <a:ext cx="6150054"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GaN for neutron detection is typically grown using Metal-Organic Chemical Vapor Deposition (MOCVD) or Hydride Vapor Phase Epitaxy (HVPE). MOCVD-grown GaN films are often doped with Silicon (Si) or Gadolinium to enhance scintillation efficiency and gamma discrimination.</a:t>
            </a:r>
            <a:endParaRPr lang="en-US" sz="1900" dirty="0"/>
          </a:p>
        </p:txBody>
      </p:sp>
      <p:sp>
        <p:nvSpPr>
          <p:cNvPr id="5" name="Text 3"/>
          <p:cNvSpPr/>
          <p:nvPr/>
        </p:nvSpPr>
        <p:spPr>
          <a:xfrm>
            <a:off x="7623929" y="3206710"/>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7068F4"/>
                </a:solidFill>
                <a:latin typeface="Barlow Bold" pitchFamily="34" charset="0"/>
                <a:ea typeface="Barlow Bold" pitchFamily="34" charset="-122"/>
                <a:cs typeface="Barlow Bold" pitchFamily="34" charset="-120"/>
              </a:rPr>
              <a:t>HVPE Growth</a:t>
            </a:r>
            <a:endParaRPr lang="en-US" sz="2550" dirty="0"/>
          </a:p>
        </p:txBody>
      </p:sp>
      <p:sp>
        <p:nvSpPr>
          <p:cNvPr id="6" name="Text 4"/>
          <p:cNvSpPr/>
          <p:nvPr/>
        </p:nvSpPr>
        <p:spPr>
          <a:xfrm>
            <a:off x="7623929" y="3859530"/>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Freestanding GaN wafers, grown via HVPE, are also explored for their potential in high-efficiency charged particle detection. The detectors are fabricated as Schottky diodes, with Ni/Au contacts forming the detection interface.</a:t>
            </a:r>
            <a:endParaRPr lang="en-US" sz="1900" dirty="0"/>
          </a:p>
        </p:txBody>
      </p:sp>
      <p:sp>
        <p:nvSpPr>
          <p:cNvPr id="7" name="Rectangle 6">
            <a:extLst>
              <a:ext uri="{FF2B5EF4-FFF2-40B4-BE49-F238E27FC236}">
                <a16:creationId xmlns:a16="http://schemas.microsoft.com/office/drawing/2014/main" id="{482F6037-028D-7176-7175-723E24BBD3BB}"/>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99084"/>
          </a:xfrm>
          <a:prstGeom prst="rect">
            <a:avLst/>
          </a:prstGeom>
        </p:spPr>
      </p:pic>
      <p:pic>
        <p:nvPicPr>
          <p:cNvPr id="3" name="Image 1" descr="preencoded.png"/>
          <p:cNvPicPr>
            <a:picLocks noChangeAspect="1"/>
          </p:cNvPicPr>
          <p:nvPr/>
        </p:nvPicPr>
        <p:blipFill>
          <a:blip r:embed="rId4"/>
          <a:stretch>
            <a:fillRect/>
          </a:stretch>
        </p:blipFill>
        <p:spPr>
          <a:xfrm>
            <a:off x="6043493" y="219908"/>
            <a:ext cx="2543294" cy="1759267"/>
          </a:xfrm>
          <a:prstGeom prst="rect">
            <a:avLst/>
          </a:prstGeom>
        </p:spPr>
      </p:pic>
      <p:sp>
        <p:nvSpPr>
          <p:cNvPr id="4" name="Text 0"/>
          <p:cNvSpPr/>
          <p:nvPr/>
        </p:nvSpPr>
        <p:spPr>
          <a:xfrm>
            <a:off x="615672" y="2682835"/>
            <a:ext cx="4629745" cy="578763"/>
          </a:xfrm>
          <a:prstGeom prst="rect">
            <a:avLst/>
          </a:prstGeom>
          <a:noFill/>
          <a:ln/>
        </p:spPr>
        <p:txBody>
          <a:bodyPr wrap="none" lIns="0" tIns="0" rIns="0" bIns="0" rtlCol="0" anchor="t"/>
          <a:lstStyle/>
          <a:p>
            <a:pPr marL="0" indent="0">
              <a:lnSpc>
                <a:spcPts val="4550"/>
              </a:lnSpc>
              <a:buNone/>
            </a:pPr>
            <a:r>
              <a:rPr lang="en-US" sz="3600" b="1" dirty="0">
                <a:solidFill>
                  <a:srgbClr val="7068F4"/>
                </a:solidFill>
                <a:latin typeface="Barlow Bold" pitchFamily="34" charset="0"/>
                <a:ea typeface="Barlow Bold" pitchFamily="34" charset="-122"/>
                <a:cs typeface="Barlow Bold" pitchFamily="34" charset="-120"/>
              </a:rPr>
              <a:t>Fabrication Process</a:t>
            </a:r>
            <a:endParaRPr lang="en-US" sz="3600" dirty="0"/>
          </a:p>
        </p:txBody>
      </p:sp>
      <p:pic>
        <p:nvPicPr>
          <p:cNvPr id="5" name="Image 2" descr="preencoded.png"/>
          <p:cNvPicPr>
            <a:picLocks noChangeAspect="1"/>
          </p:cNvPicPr>
          <p:nvPr/>
        </p:nvPicPr>
        <p:blipFill>
          <a:blip r:embed="rId5"/>
          <a:stretch>
            <a:fillRect/>
          </a:stretch>
        </p:blipFill>
        <p:spPr>
          <a:xfrm>
            <a:off x="615672" y="3525441"/>
            <a:ext cx="879634" cy="1407438"/>
          </a:xfrm>
          <a:prstGeom prst="rect">
            <a:avLst/>
          </a:prstGeom>
        </p:spPr>
      </p:pic>
      <p:sp>
        <p:nvSpPr>
          <p:cNvPr id="6" name="Text 1"/>
          <p:cNvSpPr/>
          <p:nvPr/>
        </p:nvSpPr>
        <p:spPr>
          <a:xfrm>
            <a:off x="1759148" y="3701296"/>
            <a:ext cx="2314813" cy="289322"/>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Barlow Bold" pitchFamily="34" charset="0"/>
                <a:ea typeface="Barlow Bold" pitchFamily="34" charset="-122"/>
                <a:cs typeface="Barlow Bold" pitchFamily="34" charset="-120"/>
              </a:rPr>
              <a:t>GaN Film Growth</a:t>
            </a:r>
            <a:endParaRPr lang="en-US" sz="1800" dirty="0"/>
          </a:p>
        </p:txBody>
      </p:sp>
      <p:sp>
        <p:nvSpPr>
          <p:cNvPr id="7" name="Text 2"/>
          <p:cNvSpPr/>
          <p:nvPr/>
        </p:nvSpPr>
        <p:spPr>
          <a:xfrm>
            <a:off x="1759148" y="4096107"/>
            <a:ext cx="12255579" cy="562927"/>
          </a:xfrm>
          <a:prstGeom prst="rect">
            <a:avLst/>
          </a:prstGeom>
          <a:noFill/>
          <a:ln/>
        </p:spPr>
        <p:txBody>
          <a:bodyPr wrap="squar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The fabrication process begins with the growth of GaN films on sapphire substrates using MOCVD, followed by doping and the addition of neutron conversion layers.</a:t>
            </a:r>
            <a:endParaRPr lang="en-US" sz="1350" dirty="0"/>
          </a:p>
        </p:txBody>
      </p:sp>
      <p:pic>
        <p:nvPicPr>
          <p:cNvPr id="8" name="Image 3" descr="preencoded.png"/>
          <p:cNvPicPr>
            <a:picLocks noChangeAspect="1"/>
          </p:cNvPicPr>
          <p:nvPr/>
        </p:nvPicPr>
        <p:blipFill>
          <a:blip r:embed="rId6"/>
          <a:stretch>
            <a:fillRect/>
          </a:stretch>
        </p:blipFill>
        <p:spPr>
          <a:xfrm>
            <a:off x="615672" y="4932878"/>
            <a:ext cx="879634" cy="1407438"/>
          </a:xfrm>
          <a:prstGeom prst="rect">
            <a:avLst/>
          </a:prstGeom>
        </p:spPr>
      </p:pic>
      <p:sp>
        <p:nvSpPr>
          <p:cNvPr id="9" name="Text 3"/>
          <p:cNvSpPr/>
          <p:nvPr/>
        </p:nvSpPr>
        <p:spPr>
          <a:xfrm>
            <a:off x="1759148" y="5108734"/>
            <a:ext cx="2695575" cy="289322"/>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Barlow Bold" pitchFamily="34" charset="0"/>
                <a:ea typeface="Barlow Bold" pitchFamily="34" charset="-122"/>
                <a:cs typeface="Barlow Bold" pitchFamily="34" charset="-120"/>
              </a:rPr>
              <a:t>Schottky Diode Patterning</a:t>
            </a:r>
            <a:endParaRPr lang="en-US" sz="1800" dirty="0"/>
          </a:p>
        </p:txBody>
      </p:sp>
      <p:sp>
        <p:nvSpPr>
          <p:cNvPr id="10" name="Text 4"/>
          <p:cNvSpPr/>
          <p:nvPr/>
        </p:nvSpPr>
        <p:spPr>
          <a:xfrm>
            <a:off x="1759148" y="5503545"/>
            <a:ext cx="12255579" cy="281464"/>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The GaN films are then patterned into Schottky diodes using standard photolithography techniques.</a:t>
            </a:r>
            <a:endParaRPr lang="en-US" sz="1350" dirty="0"/>
          </a:p>
        </p:txBody>
      </p:sp>
      <p:pic>
        <p:nvPicPr>
          <p:cNvPr id="11" name="Image 4" descr="preencoded.png"/>
          <p:cNvPicPr>
            <a:picLocks noChangeAspect="1"/>
          </p:cNvPicPr>
          <p:nvPr/>
        </p:nvPicPr>
        <p:blipFill>
          <a:blip r:embed="rId7"/>
          <a:stretch>
            <a:fillRect/>
          </a:stretch>
        </p:blipFill>
        <p:spPr>
          <a:xfrm>
            <a:off x="615672" y="6340316"/>
            <a:ext cx="879634" cy="1407438"/>
          </a:xfrm>
          <a:prstGeom prst="rect">
            <a:avLst/>
          </a:prstGeom>
        </p:spPr>
      </p:pic>
      <p:sp>
        <p:nvSpPr>
          <p:cNvPr id="12" name="Text 5"/>
          <p:cNvSpPr/>
          <p:nvPr/>
        </p:nvSpPr>
        <p:spPr>
          <a:xfrm>
            <a:off x="1759148" y="6516172"/>
            <a:ext cx="2314813" cy="289322"/>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Barlow Bold" pitchFamily="34" charset="0"/>
                <a:ea typeface="Barlow Bold" pitchFamily="34" charset="-122"/>
                <a:cs typeface="Barlow Bold" pitchFamily="34" charset="-120"/>
              </a:rPr>
              <a:t>Contact Deposition</a:t>
            </a:r>
            <a:endParaRPr lang="en-US" sz="1800" dirty="0"/>
          </a:p>
        </p:txBody>
      </p:sp>
      <p:sp>
        <p:nvSpPr>
          <p:cNvPr id="13" name="Text 6"/>
          <p:cNvSpPr/>
          <p:nvPr/>
        </p:nvSpPr>
        <p:spPr>
          <a:xfrm>
            <a:off x="1759148" y="6910983"/>
            <a:ext cx="12255579" cy="281464"/>
          </a:xfrm>
          <a:prstGeom prst="rect">
            <a:avLst/>
          </a:prstGeom>
          <a:noFill/>
          <a:ln/>
        </p:spPr>
        <p:txBody>
          <a:bodyPr wrap="none" lIns="0" tIns="0" rIns="0" bIns="0" rtlCol="0" anchor="t"/>
          <a:lstStyle/>
          <a:p>
            <a:pPr marL="0" indent="0" algn="l">
              <a:lnSpc>
                <a:spcPts val="2200"/>
              </a:lnSpc>
              <a:buNone/>
            </a:pPr>
            <a:r>
              <a:rPr lang="en-US" sz="1350" dirty="0">
                <a:solidFill>
                  <a:srgbClr val="272525"/>
                </a:solidFill>
                <a:latin typeface="Montserrat" pitchFamily="34" charset="0"/>
                <a:ea typeface="Montserrat" pitchFamily="34" charset="-122"/>
                <a:cs typeface="Montserrat" pitchFamily="34" charset="-120"/>
              </a:rPr>
              <a:t>Contacts are deposited using electron beam evaporation, and the diodes are mounted on dual inline packages for radiation testing.</a:t>
            </a:r>
            <a:endParaRPr lang="en-US" sz="1350" dirty="0"/>
          </a:p>
        </p:txBody>
      </p:sp>
      <p:sp>
        <p:nvSpPr>
          <p:cNvPr id="14" name="Rectangle 13">
            <a:extLst>
              <a:ext uri="{FF2B5EF4-FFF2-40B4-BE49-F238E27FC236}">
                <a16:creationId xmlns:a16="http://schemas.microsoft.com/office/drawing/2014/main" id="{AD9AADB2-26FB-D43A-1837-17A83C9D6199}"/>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90694"/>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Applications</a:t>
            </a:r>
            <a:endParaRPr lang="en-US" sz="5100" dirty="0"/>
          </a:p>
        </p:txBody>
      </p:sp>
      <p:sp>
        <p:nvSpPr>
          <p:cNvPr id="4" name="Shape 1"/>
          <p:cNvSpPr/>
          <p:nvPr/>
        </p:nvSpPr>
        <p:spPr>
          <a:xfrm>
            <a:off x="6350437" y="2250758"/>
            <a:ext cx="555427" cy="555427"/>
          </a:xfrm>
          <a:prstGeom prst="roundRect">
            <a:avLst>
              <a:gd name="adj" fmla="val 40005"/>
            </a:avLst>
          </a:prstGeom>
          <a:solidFill>
            <a:srgbClr val="EEEFF5"/>
          </a:solidFill>
          <a:ln/>
          <a:effectLst>
            <a:outerShdw blurRad="60960" dist="30480" dir="13500000" algn="bl" rotWithShape="0">
              <a:srgbClr val="FFFFFF">
                <a:alpha val="70000"/>
              </a:srgbClr>
            </a:outerShdw>
          </a:effectLst>
        </p:spPr>
      </p:sp>
      <p:sp>
        <p:nvSpPr>
          <p:cNvPr id="5" name="Text 2"/>
          <p:cNvSpPr/>
          <p:nvPr/>
        </p:nvSpPr>
        <p:spPr>
          <a:xfrm>
            <a:off x="6559153" y="2333506"/>
            <a:ext cx="137993" cy="389811"/>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Barlow Bold" pitchFamily="34" charset="0"/>
                <a:ea typeface="Barlow Bold" pitchFamily="34" charset="-122"/>
                <a:cs typeface="Barlow Bold" pitchFamily="34" charset="-120"/>
              </a:rPr>
              <a:t>1</a:t>
            </a:r>
            <a:endParaRPr lang="en-US" sz="3050" dirty="0"/>
          </a:p>
        </p:txBody>
      </p:sp>
      <p:sp>
        <p:nvSpPr>
          <p:cNvPr id="6" name="Text 3"/>
          <p:cNvSpPr/>
          <p:nvPr/>
        </p:nvSpPr>
        <p:spPr>
          <a:xfrm>
            <a:off x="7152680" y="2250758"/>
            <a:ext cx="3934658" cy="406003"/>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Barlow Bold" pitchFamily="34" charset="0"/>
                <a:ea typeface="Barlow Bold" pitchFamily="34" charset="-122"/>
                <a:cs typeface="Barlow Bold" pitchFamily="34" charset="-120"/>
              </a:rPr>
              <a:t>Nuclear Reactor Monitoring</a:t>
            </a:r>
            <a:endParaRPr lang="en-US" sz="2550" dirty="0"/>
          </a:p>
        </p:txBody>
      </p:sp>
      <p:sp>
        <p:nvSpPr>
          <p:cNvPr id="7" name="Text 4"/>
          <p:cNvSpPr/>
          <p:nvPr/>
        </p:nvSpPr>
        <p:spPr>
          <a:xfrm>
            <a:off x="7152680" y="2804874"/>
            <a:ext cx="6613684"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GaN-based neutron detectors have significant applications in fields requiring robust, high-temperature, and radiation-resistant detection systems. These include nuclear reactor monitoring, space exploration, and national security for detecting illicit nuclear materials.</a:t>
            </a:r>
            <a:endParaRPr lang="en-US" sz="1900" dirty="0"/>
          </a:p>
        </p:txBody>
      </p:sp>
      <p:sp>
        <p:nvSpPr>
          <p:cNvPr id="8" name="Shape 5"/>
          <p:cNvSpPr/>
          <p:nvPr/>
        </p:nvSpPr>
        <p:spPr>
          <a:xfrm>
            <a:off x="6350437" y="5699641"/>
            <a:ext cx="555427" cy="555427"/>
          </a:xfrm>
          <a:prstGeom prst="roundRect">
            <a:avLst>
              <a:gd name="adj" fmla="val 40005"/>
            </a:avLst>
          </a:prstGeom>
          <a:solidFill>
            <a:srgbClr val="EEEFF5"/>
          </a:solidFill>
          <a:ln/>
          <a:effectLst>
            <a:outerShdw blurRad="60960" dist="30480" dir="13500000" algn="bl" rotWithShape="0">
              <a:srgbClr val="FFFFFF">
                <a:alpha val="70000"/>
              </a:srgbClr>
            </a:outerShdw>
          </a:effectLst>
        </p:spPr>
      </p:sp>
      <p:sp>
        <p:nvSpPr>
          <p:cNvPr id="9" name="Text 6"/>
          <p:cNvSpPr/>
          <p:nvPr/>
        </p:nvSpPr>
        <p:spPr>
          <a:xfrm>
            <a:off x="6519029" y="5782389"/>
            <a:ext cx="218242" cy="389811"/>
          </a:xfrm>
          <a:prstGeom prst="rect">
            <a:avLst/>
          </a:prstGeom>
          <a:noFill/>
          <a:ln/>
        </p:spPr>
        <p:txBody>
          <a:bodyPr wrap="none" lIns="0" tIns="0" rIns="0" bIns="0" rtlCol="0" anchor="t"/>
          <a:lstStyle/>
          <a:p>
            <a:pPr marL="0" indent="0" algn="ctr">
              <a:lnSpc>
                <a:spcPts val="3050"/>
              </a:lnSpc>
              <a:buNone/>
            </a:pPr>
            <a:r>
              <a:rPr lang="en-US" sz="3050" b="1" dirty="0">
                <a:solidFill>
                  <a:srgbClr val="272525"/>
                </a:solidFill>
                <a:latin typeface="Barlow Bold" pitchFamily="34" charset="0"/>
                <a:ea typeface="Barlow Bold" pitchFamily="34" charset="-122"/>
                <a:cs typeface="Barlow Bold" pitchFamily="34" charset="-120"/>
              </a:rPr>
              <a:t>2</a:t>
            </a:r>
            <a:endParaRPr lang="en-US" sz="3050" dirty="0"/>
          </a:p>
        </p:txBody>
      </p:sp>
      <p:sp>
        <p:nvSpPr>
          <p:cNvPr id="10" name="Text 7"/>
          <p:cNvSpPr/>
          <p:nvPr/>
        </p:nvSpPr>
        <p:spPr>
          <a:xfrm>
            <a:off x="7152680" y="5699641"/>
            <a:ext cx="3248501" cy="406003"/>
          </a:xfrm>
          <a:prstGeom prst="rect">
            <a:avLst/>
          </a:prstGeom>
          <a:noFill/>
          <a:ln/>
        </p:spPr>
        <p:txBody>
          <a:bodyPr wrap="none" lIns="0" tIns="0" rIns="0" bIns="0" rtlCol="0" anchor="t"/>
          <a:lstStyle/>
          <a:p>
            <a:pPr marL="0" indent="0">
              <a:lnSpc>
                <a:spcPts val="3150"/>
              </a:lnSpc>
              <a:buNone/>
            </a:pPr>
            <a:r>
              <a:rPr lang="en-US" sz="2550" b="1" dirty="0">
                <a:solidFill>
                  <a:srgbClr val="272525"/>
                </a:solidFill>
                <a:latin typeface="Barlow Bold" pitchFamily="34" charset="0"/>
                <a:ea typeface="Barlow Bold" pitchFamily="34" charset="-122"/>
                <a:cs typeface="Barlow Bold" pitchFamily="34" charset="-120"/>
              </a:rPr>
              <a:t>Space Exploration</a:t>
            </a:r>
            <a:endParaRPr lang="en-US" sz="2550" dirty="0"/>
          </a:p>
        </p:txBody>
      </p:sp>
      <p:sp>
        <p:nvSpPr>
          <p:cNvPr id="11" name="Text 8"/>
          <p:cNvSpPr/>
          <p:nvPr/>
        </p:nvSpPr>
        <p:spPr>
          <a:xfrm>
            <a:off x="7152680" y="6253758"/>
            <a:ext cx="6613684" cy="118514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The ability of GaN detectors to discriminate between gamma and neutron radiation makes them particularly valuable in mixed radiation fields.</a:t>
            </a:r>
            <a:endParaRPr lang="en-US" sz="1900" dirty="0"/>
          </a:p>
        </p:txBody>
      </p:sp>
      <p:sp>
        <p:nvSpPr>
          <p:cNvPr id="12" name="Rectangle 11">
            <a:extLst>
              <a:ext uri="{FF2B5EF4-FFF2-40B4-BE49-F238E27FC236}">
                <a16:creationId xmlns:a16="http://schemas.microsoft.com/office/drawing/2014/main" id="{F424F11D-9750-7825-2AA0-6C17ABBE169C}"/>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681990" y="2594610"/>
            <a:ext cx="4122420" cy="3040380"/>
          </a:xfrm>
          <a:prstGeom prst="rect">
            <a:avLst/>
          </a:prstGeom>
        </p:spPr>
      </p:pic>
      <p:sp>
        <p:nvSpPr>
          <p:cNvPr id="4" name="Text 0"/>
          <p:cNvSpPr/>
          <p:nvPr/>
        </p:nvSpPr>
        <p:spPr>
          <a:xfrm>
            <a:off x="6350437" y="899160"/>
            <a:ext cx="7415927" cy="1624251"/>
          </a:xfrm>
          <a:prstGeom prst="rect">
            <a:avLst/>
          </a:prstGeom>
          <a:noFill/>
          <a:ln/>
        </p:spPr>
        <p:txBody>
          <a:bodyPr wrap="squar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Results and Performance Evaluation</a:t>
            </a:r>
            <a:endParaRPr lang="en-US" sz="5100" dirty="0"/>
          </a:p>
        </p:txBody>
      </p:sp>
      <p:sp>
        <p:nvSpPr>
          <p:cNvPr id="5" name="Shape 1"/>
          <p:cNvSpPr/>
          <p:nvPr/>
        </p:nvSpPr>
        <p:spPr>
          <a:xfrm>
            <a:off x="6350437" y="2893695"/>
            <a:ext cx="7415927" cy="4436745"/>
          </a:xfrm>
          <a:prstGeom prst="roundRect">
            <a:avLst>
              <a:gd name="adj" fmla="val 5008"/>
            </a:avLst>
          </a:prstGeom>
          <a:noFill/>
          <a:ln w="15240">
            <a:solidFill>
              <a:srgbClr val="000000">
                <a:alpha val="8000"/>
              </a:srgbClr>
            </a:solidFill>
            <a:prstDash val="solid"/>
          </a:ln>
        </p:spPr>
      </p:sp>
      <p:sp>
        <p:nvSpPr>
          <p:cNvPr id="6" name="Shape 2"/>
          <p:cNvSpPr/>
          <p:nvPr/>
        </p:nvSpPr>
        <p:spPr>
          <a:xfrm>
            <a:off x="6365677" y="2908935"/>
            <a:ext cx="7385447" cy="706517"/>
          </a:xfrm>
          <a:prstGeom prst="rect">
            <a:avLst/>
          </a:prstGeom>
          <a:solidFill>
            <a:srgbClr val="FFFFFF">
              <a:alpha val="4000"/>
            </a:srgbClr>
          </a:solidFill>
          <a:ln/>
        </p:spPr>
      </p:sp>
      <p:sp>
        <p:nvSpPr>
          <p:cNvPr id="7" name="Text 3"/>
          <p:cNvSpPr/>
          <p:nvPr/>
        </p:nvSpPr>
        <p:spPr>
          <a:xfrm>
            <a:off x="6612493" y="306466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Detector Type</a:t>
            </a:r>
            <a:endParaRPr lang="en-US" sz="1900" dirty="0"/>
          </a:p>
        </p:txBody>
      </p:sp>
      <p:sp>
        <p:nvSpPr>
          <p:cNvPr id="8" name="Text 4"/>
          <p:cNvSpPr/>
          <p:nvPr/>
        </p:nvSpPr>
        <p:spPr>
          <a:xfrm>
            <a:off x="10309027" y="3064669"/>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Performance</a:t>
            </a:r>
            <a:endParaRPr lang="en-US" sz="1900" dirty="0"/>
          </a:p>
        </p:txBody>
      </p:sp>
      <p:sp>
        <p:nvSpPr>
          <p:cNvPr id="9" name="Shape 5"/>
          <p:cNvSpPr/>
          <p:nvPr/>
        </p:nvSpPr>
        <p:spPr>
          <a:xfrm>
            <a:off x="6365677" y="3615452"/>
            <a:ext cx="7385447" cy="1101566"/>
          </a:xfrm>
          <a:prstGeom prst="rect">
            <a:avLst/>
          </a:prstGeom>
          <a:solidFill>
            <a:srgbClr val="000000">
              <a:alpha val="4000"/>
            </a:srgbClr>
          </a:solidFill>
          <a:ln/>
        </p:spPr>
      </p:sp>
      <p:sp>
        <p:nvSpPr>
          <p:cNvPr id="10" name="Text 6"/>
          <p:cNvSpPr/>
          <p:nvPr/>
        </p:nvSpPr>
        <p:spPr>
          <a:xfrm>
            <a:off x="6612493" y="3771186"/>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Si-doped GaN</a:t>
            </a:r>
            <a:endParaRPr lang="en-US" sz="1900" dirty="0"/>
          </a:p>
        </p:txBody>
      </p:sp>
      <p:sp>
        <p:nvSpPr>
          <p:cNvPr id="11" name="Text 7"/>
          <p:cNvSpPr/>
          <p:nvPr/>
        </p:nvSpPr>
        <p:spPr>
          <a:xfrm>
            <a:off x="10309027" y="3771186"/>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Excellent gamma discrimination</a:t>
            </a:r>
            <a:endParaRPr lang="en-US" sz="1900" dirty="0"/>
          </a:p>
        </p:txBody>
      </p:sp>
      <p:sp>
        <p:nvSpPr>
          <p:cNvPr id="12" name="Shape 8"/>
          <p:cNvSpPr/>
          <p:nvPr/>
        </p:nvSpPr>
        <p:spPr>
          <a:xfrm>
            <a:off x="6365677" y="4717018"/>
            <a:ext cx="7385447" cy="1101566"/>
          </a:xfrm>
          <a:prstGeom prst="rect">
            <a:avLst/>
          </a:prstGeom>
          <a:solidFill>
            <a:srgbClr val="FFFFFF">
              <a:alpha val="4000"/>
            </a:srgbClr>
          </a:solidFill>
          <a:ln/>
        </p:spPr>
      </p:sp>
      <p:sp>
        <p:nvSpPr>
          <p:cNvPr id="13" name="Text 9"/>
          <p:cNvSpPr/>
          <p:nvPr/>
        </p:nvSpPr>
        <p:spPr>
          <a:xfrm>
            <a:off x="6612493" y="4872752"/>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6LiF-coated GaN</a:t>
            </a:r>
            <a:endParaRPr lang="en-US" sz="1900" dirty="0"/>
          </a:p>
        </p:txBody>
      </p:sp>
      <p:sp>
        <p:nvSpPr>
          <p:cNvPr id="14" name="Text 10"/>
          <p:cNvSpPr/>
          <p:nvPr/>
        </p:nvSpPr>
        <p:spPr>
          <a:xfrm>
            <a:off x="10309027" y="4872752"/>
            <a:ext cx="3195280" cy="790099"/>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Linear response to reactor power</a:t>
            </a:r>
            <a:endParaRPr lang="en-US" sz="1900" dirty="0"/>
          </a:p>
        </p:txBody>
      </p:sp>
      <p:sp>
        <p:nvSpPr>
          <p:cNvPr id="15" name="Shape 11"/>
          <p:cNvSpPr/>
          <p:nvPr/>
        </p:nvSpPr>
        <p:spPr>
          <a:xfrm>
            <a:off x="6365677" y="5818584"/>
            <a:ext cx="7385447" cy="1496616"/>
          </a:xfrm>
          <a:prstGeom prst="rect">
            <a:avLst/>
          </a:prstGeom>
          <a:solidFill>
            <a:srgbClr val="000000">
              <a:alpha val="4000"/>
            </a:srgbClr>
          </a:solidFill>
          <a:ln/>
        </p:spPr>
      </p:sp>
      <p:sp>
        <p:nvSpPr>
          <p:cNvPr id="16" name="Text 12"/>
          <p:cNvSpPr/>
          <p:nvPr/>
        </p:nvSpPr>
        <p:spPr>
          <a:xfrm>
            <a:off x="6612493" y="5974318"/>
            <a:ext cx="3195280" cy="395049"/>
          </a:xfrm>
          <a:prstGeom prst="rect">
            <a:avLst/>
          </a:prstGeom>
          <a:noFill/>
          <a:ln/>
        </p:spPr>
        <p:txBody>
          <a:bodyPr wrap="non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Freestanding GaN</a:t>
            </a:r>
            <a:endParaRPr lang="en-US" sz="1900" dirty="0"/>
          </a:p>
        </p:txBody>
      </p:sp>
      <p:sp>
        <p:nvSpPr>
          <p:cNvPr id="17" name="Text 13"/>
          <p:cNvSpPr/>
          <p:nvPr/>
        </p:nvSpPr>
        <p:spPr>
          <a:xfrm>
            <a:off x="10309027" y="5974318"/>
            <a:ext cx="3195280" cy="1185148"/>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Montserrat" pitchFamily="34" charset="0"/>
                <a:ea typeface="Montserrat" pitchFamily="34" charset="-122"/>
                <a:cs typeface="Montserrat" pitchFamily="34" charset="-120"/>
              </a:rPr>
              <a:t>High charge collection efficiency (CCE) for alpha particles</a:t>
            </a:r>
            <a:endParaRPr lang="en-US" sz="1900" dirty="0"/>
          </a:p>
        </p:txBody>
      </p:sp>
      <p:sp>
        <p:nvSpPr>
          <p:cNvPr id="18" name="Rectangle 17">
            <a:extLst>
              <a:ext uri="{FF2B5EF4-FFF2-40B4-BE49-F238E27FC236}">
                <a16:creationId xmlns:a16="http://schemas.microsoft.com/office/drawing/2014/main" id="{A867F4D6-50EA-312B-F7C9-67A309B52B58}"/>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4866" y="2184083"/>
            <a:ext cx="4964549" cy="3861316"/>
          </a:xfrm>
          <a:prstGeom prst="rect">
            <a:avLst/>
          </a:prstGeom>
        </p:spPr>
      </p:pic>
      <p:sp>
        <p:nvSpPr>
          <p:cNvPr id="4" name="Text 0"/>
          <p:cNvSpPr/>
          <p:nvPr/>
        </p:nvSpPr>
        <p:spPr>
          <a:xfrm>
            <a:off x="730568" y="742117"/>
            <a:ext cx="5493068" cy="686633"/>
          </a:xfrm>
          <a:prstGeom prst="rect">
            <a:avLst/>
          </a:prstGeom>
          <a:noFill/>
          <a:ln/>
        </p:spPr>
        <p:txBody>
          <a:bodyPr wrap="none" lIns="0" tIns="0" rIns="0" bIns="0" rtlCol="0" anchor="t"/>
          <a:lstStyle/>
          <a:p>
            <a:pPr marL="0" indent="0">
              <a:lnSpc>
                <a:spcPts val="5400"/>
              </a:lnSpc>
              <a:buNone/>
            </a:pPr>
            <a:r>
              <a:rPr lang="en-US" sz="4300" b="1" dirty="0">
                <a:solidFill>
                  <a:srgbClr val="7068F4"/>
                </a:solidFill>
                <a:latin typeface="Barlow Bold" pitchFamily="34" charset="0"/>
                <a:ea typeface="Barlow Bold" pitchFamily="34" charset="-122"/>
                <a:cs typeface="Barlow Bold" pitchFamily="34" charset="-120"/>
              </a:rPr>
              <a:t>Conclusion</a:t>
            </a:r>
            <a:endParaRPr lang="en-US" sz="4300" dirty="0"/>
          </a:p>
        </p:txBody>
      </p:sp>
      <p:sp>
        <p:nvSpPr>
          <p:cNvPr id="5" name="Shape 1"/>
          <p:cNvSpPr/>
          <p:nvPr/>
        </p:nvSpPr>
        <p:spPr>
          <a:xfrm>
            <a:off x="730568" y="1741765"/>
            <a:ext cx="7682865" cy="1553528"/>
          </a:xfrm>
          <a:prstGeom prst="roundRect">
            <a:avLst>
              <a:gd name="adj" fmla="val 12093"/>
            </a:avLst>
          </a:prstGeom>
          <a:solidFill>
            <a:srgbClr val="EEEFF5"/>
          </a:solidFill>
          <a:ln/>
          <a:effectLst>
            <a:outerShdw blurRad="52070" dist="25400" dir="13500000" algn="bl" rotWithShape="0">
              <a:srgbClr val="FFFFFF">
                <a:alpha val="70000"/>
              </a:srgbClr>
            </a:outerShdw>
          </a:effectLst>
        </p:spPr>
      </p:sp>
      <p:sp>
        <p:nvSpPr>
          <p:cNvPr id="6" name="Text 2"/>
          <p:cNvSpPr/>
          <p:nvPr/>
        </p:nvSpPr>
        <p:spPr>
          <a:xfrm>
            <a:off x="939284" y="1950482"/>
            <a:ext cx="2746534" cy="343257"/>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Barlow Bold" pitchFamily="34" charset="0"/>
                <a:ea typeface="Barlow Bold" pitchFamily="34" charset="-122"/>
                <a:cs typeface="Barlow Bold" pitchFamily="34" charset="-120"/>
              </a:rPr>
              <a:t>Viable Material</a:t>
            </a:r>
            <a:endParaRPr lang="en-US" sz="2150" dirty="0"/>
          </a:p>
        </p:txBody>
      </p:sp>
      <p:sp>
        <p:nvSpPr>
          <p:cNvPr id="7" name="Text 3"/>
          <p:cNvSpPr/>
          <p:nvPr/>
        </p:nvSpPr>
        <p:spPr>
          <a:xfrm>
            <a:off x="939284" y="2418874"/>
            <a:ext cx="7265432" cy="667703"/>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Montserrat" pitchFamily="34" charset="0"/>
                <a:ea typeface="Montserrat" pitchFamily="34" charset="-122"/>
                <a:cs typeface="Montserrat" pitchFamily="34" charset="-120"/>
              </a:rPr>
              <a:t>GaN is a viable material for developing high-performance neutron detectors.</a:t>
            </a:r>
            <a:endParaRPr lang="en-US" sz="1600" dirty="0"/>
          </a:p>
        </p:txBody>
      </p:sp>
      <p:sp>
        <p:nvSpPr>
          <p:cNvPr id="8" name="Shape 4"/>
          <p:cNvSpPr/>
          <p:nvPr/>
        </p:nvSpPr>
        <p:spPr>
          <a:xfrm>
            <a:off x="730568" y="3504009"/>
            <a:ext cx="7682865" cy="1887379"/>
          </a:xfrm>
          <a:prstGeom prst="roundRect">
            <a:avLst>
              <a:gd name="adj" fmla="val 9954"/>
            </a:avLst>
          </a:prstGeom>
          <a:solidFill>
            <a:srgbClr val="EEEFF5"/>
          </a:solidFill>
          <a:ln/>
          <a:effectLst>
            <a:outerShdw blurRad="52070" dist="25400" dir="13500000" algn="bl" rotWithShape="0">
              <a:srgbClr val="FFFFFF">
                <a:alpha val="70000"/>
              </a:srgbClr>
            </a:outerShdw>
          </a:effectLst>
        </p:spPr>
      </p:sp>
      <p:sp>
        <p:nvSpPr>
          <p:cNvPr id="9" name="Text 5"/>
          <p:cNvSpPr/>
          <p:nvPr/>
        </p:nvSpPr>
        <p:spPr>
          <a:xfrm>
            <a:off x="939284" y="3712726"/>
            <a:ext cx="2848570" cy="343257"/>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Barlow Bold" pitchFamily="34" charset="0"/>
                <a:ea typeface="Barlow Bold" pitchFamily="34" charset="-122"/>
                <a:cs typeface="Barlow Bold" pitchFamily="34" charset="-120"/>
              </a:rPr>
              <a:t>Enhanced Performance</a:t>
            </a:r>
            <a:endParaRPr lang="en-US" sz="2150" dirty="0"/>
          </a:p>
        </p:txBody>
      </p:sp>
      <p:sp>
        <p:nvSpPr>
          <p:cNvPr id="10" name="Text 6"/>
          <p:cNvSpPr/>
          <p:nvPr/>
        </p:nvSpPr>
        <p:spPr>
          <a:xfrm>
            <a:off x="939284" y="4181118"/>
            <a:ext cx="7265432" cy="1001554"/>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Montserrat" pitchFamily="34" charset="0"/>
                <a:ea typeface="Montserrat" pitchFamily="34" charset="-122"/>
                <a:cs typeface="Montserrat" pitchFamily="34" charset="-120"/>
              </a:rPr>
              <a:t>Its intrinsic neutron sensitivity, coupled with enhanced performance through doping and conversion layers, positions GaN as a strong candidate for next-generation radiation detectors.</a:t>
            </a:r>
            <a:endParaRPr lang="en-US" sz="1600" dirty="0"/>
          </a:p>
        </p:txBody>
      </p:sp>
      <p:sp>
        <p:nvSpPr>
          <p:cNvPr id="11" name="Shape 7"/>
          <p:cNvSpPr/>
          <p:nvPr/>
        </p:nvSpPr>
        <p:spPr>
          <a:xfrm>
            <a:off x="730568" y="5600105"/>
            <a:ext cx="7682865" cy="1887379"/>
          </a:xfrm>
          <a:prstGeom prst="roundRect">
            <a:avLst>
              <a:gd name="adj" fmla="val 9954"/>
            </a:avLst>
          </a:prstGeom>
          <a:solidFill>
            <a:srgbClr val="EEEFF5"/>
          </a:solidFill>
          <a:ln/>
          <a:effectLst>
            <a:outerShdw blurRad="52070" dist="25400" dir="13500000" algn="bl" rotWithShape="0">
              <a:srgbClr val="FFFFFF">
                <a:alpha val="70000"/>
              </a:srgbClr>
            </a:outerShdw>
          </a:effectLst>
        </p:spPr>
      </p:sp>
      <p:sp>
        <p:nvSpPr>
          <p:cNvPr id="12" name="Text 8"/>
          <p:cNvSpPr/>
          <p:nvPr/>
        </p:nvSpPr>
        <p:spPr>
          <a:xfrm>
            <a:off x="939284" y="5808821"/>
            <a:ext cx="2746534" cy="343257"/>
          </a:xfrm>
          <a:prstGeom prst="rect">
            <a:avLst/>
          </a:prstGeom>
          <a:noFill/>
          <a:ln/>
        </p:spPr>
        <p:txBody>
          <a:bodyPr wrap="none" lIns="0" tIns="0" rIns="0" bIns="0" rtlCol="0" anchor="t"/>
          <a:lstStyle/>
          <a:p>
            <a:pPr marL="0" indent="0">
              <a:lnSpc>
                <a:spcPts val="2700"/>
              </a:lnSpc>
              <a:buNone/>
            </a:pPr>
            <a:r>
              <a:rPr lang="en-US" sz="2150" b="1" dirty="0">
                <a:solidFill>
                  <a:srgbClr val="272525"/>
                </a:solidFill>
                <a:latin typeface="Barlow Bold" pitchFamily="34" charset="0"/>
                <a:ea typeface="Barlow Bold" pitchFamily="34" charset="-122"/>
                <a:cs typeface="Barlow Bold" pitchFamily="34" charset="-120"/>
              </a:rPr>
              <a:t>Future Optimization</a:t>
            </a:r>
            <a:endParaRPr lang="en-US" sz="2150" dirty="0"/>
          </a:p>
        </p:txBody>
      </p:sp>
      <p:sp>
        <p:nvSpPr>
          <p:cNvPr id="13" name="Text 9"/>
          <p:cNvSpPr/>
          <p:nvPr/>
        </p:nvSpPr>
        <p:spPr>
          <a:xfrm>
            <a:off x="939284" y="6277213"/>
            <a:ext cx="7265432" cy="1001554"/>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Montserrat" pitchFamily="34" charset="0"/>
                <a:ea typeface="Montserrat" pitchFamily="34" charset="-122"/>
                <a:cs typeface="Montserrat" pitchFamily="34" charset="-120"/>
              </a:rPr>
              <a:t>Further optimization in fabrication and material processing could lead to even more efficient and robust detectors suitable for a wide range of applications.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066919"/>
            <a:ext cx="6497003" cy="812125"/>
          </a:xfrm>
          <a:prstGeom prst="rect">
            <a:avLst/>
          </a:prstGeom>
          <a:noFill/>
          <a:ln/>
        </p:spPr>
        <p:txBody>
          <a:bodyPr wrap="none" lIns="0" tIns="0" rIns="0" bIns="0" rtlCol="0" anchor="t"/>
          <a:lstStyle/>
          <a:p>
            <a:pPr marL="0" indent="0">
              <a:lnSpc>
                <a:spcPts val="6350"/>
              </a:lnSpc>
              <a:buNone/>
            </a:pPr>
            <a:r>
              <a:rPr lang="en-US" sz="5100" b="1" dirty="0">
                <a:solidFill>
                  <a:srgbClr val="7068F4"/>
                </a:solidFill>
                <a:latin typeface="Barlow Bold" pitchFamily="34" charset="0"/>
                <a:ea typeface="Barlow Bold" pitchFamily="34" charset="-122"/>
                <a:cs typeface="Barlow Bold" pitchFamily="34" charset="-120"/>
              </a:rPr>
              <a:t>References</a:t>
            </a:r>
            <a:endParaRPr lang="en-US" sz="5100" dirty="0"/>
          </a:p>
        </p:txBody>
      </p:sp>
      <p:sp>
        <p:nvSpPr>
          <p:cNvPr id="4" name="Text 1"/>
          <p:cNvSpPr/>
          <p:nvPr/>
        </p:nvSpPr>
        <p:spPr>
          <a:xfrm>
            <a:off x="6745367" y="2249329"/>
            <a:ext cx="702099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Montserrat" pitchFamily="34" charset="0"/>
                <a:ea typeface="Montserrat" pitchFamily="34" charset="-122"/>
                <a:cs typeface="Montserrat" pitchFamily="34" charset="-120"/>
              </a:rPr>
              <a:t>Zhou, C., et al. (2019). Neutron detection performance of gallium nitride-based semiconductors. Scientific Reports, 9(1), 17551.</a:t>
            </a:r>
            <a:endParaRPr lang="en-US" sz="1900" dirty="0"/>
          </a:p>
        </p:txBody>
      </p:sp>
      <p:sp>
        <p:nvSpPr>
          <p:cNvPr id="5" name="Text 2"/>
          <p:cNvSpPr/>
          <p:nvPr/>
        </p:nvSpPr>
        <p:spPr>
          <a:xfrm>
            <a:off x="6745367" y="3520797"/>
            <a:ext cx="7020997" cy="1975247"/>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Montserrat" pitchFamily="34" charset="0"/>
                <a:ea typeface="Montserrat" pitchFamily="34" charset="-122"/>
                <a:cs typeface="Montserrat" pitchFamily="34" charset="-120"/>
              </a:rPr>
              <a:t>Mulligan, P., Wang, J., &amp; Cao, L. (2013). Evaluation of freestanding GaN as an alpha and neutron detector. Nuclear Instruments and Methods in Physics Research Section A: Accelerators, Spectrometers, Detectors and Associated Equipment, 708, 7-12.</a:t>
            </a:r>
            <a:endParaRPr lang="en-US" sz="1900" dirty="0"/>
          </a:p>
        </p:txBody>
      </p:sp>
      <p:sp>
        <p:nvSpPr>
          <p:cNvPr id="6" name="Text 3"/>
          <p:cNvSpPr/>
          <p:nvPr/>
        </p:nvSpPr>
        <p:spPr>
          <a:xfrm>
            <a:off x="6745367" y="5582364"/>
            <a:ext cx="702099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Montserrat" pitchFamily="34" charset="0"/>
                <a:ea typeface="Montserrat" pitchFamily="34" charset="-122"/>
                <a:cs typeface="Montserrat" pitchFamily="34" charset="-120"/>
              </a:rPr>
              <a:t>Zhu, Z., Sun, Z., Zou, J., et al. (2020). Fabrication and performance evaluation of GaN thermal neutron detectors with 6LiF conversion layer. Chinese Physics B, 29 (10), 106102.</a:t>
            </a:r>
            <a:endParaRPr lang="en-US" sz="1900" dirty="0"/>
          </a:p>
        </p:txBody>
      </p:sp>
      <p:sp>
        <p:nvSpPr>
          <p:cNvPr id="7" name="Rectangle 6">
            <a:extLst>
              <a:ext uri="{FF2B5EF4-FFF2-40B4-BE49-F238E27FC236}">
                <a16:creationId xmlns:a16="http://schemas.microsoft.com/office/drawing/2014/main" id="{FE3545DC-DB0B-E4E2-9C41-5495078A1288}"/>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2123" y="622459"/>
            <a:ext cx="8480108" cy="744498"/>
          </a:xfrm>
          <a:prstGeom prst="rect">
            <a:avLst/>
          </a:prstGeom>
          <a:noFill/>
          <a:ln/>
        </p:spPr>
        <p:txBody>
          <a:bodyPr wrap="none" lIns="0" tIns="0" rIns="0" bIns="0" rtlCol="0" anchor="t"/>
          <a:lstStyle/>
          <a:p>
            <a:pPr marL="0" indent="0">
              <a:lnSpc>
                <a:spcPts val="5850"/>
              </a:lnSpc>
              <a:buNone/>
            </a:pPr>
            <a:r>
              <a:rPr lang="en-US" sz="4650" b="1" dirty="0">
                <a:solidFill>
                  <a:srgbClr val="7068F4"/>
                </a:solidFill>
                <a:latin typeface="Barlow Bold" pitchFamily="34" charset="0"/>
                <a:ea typeface="Barlow Bold" pitchFamily="34" charset="-122"/>
                <a:cs typeface="Barlow Bold" pitchFamily="34" charset="-120"/>
              </a:rPr>
              <a:t>GaN Wafer with Schottky Diodes</a:t>
            </a:r>
            <a:endParaRPr lang="en-US" sz="4650" dirty="0"/>
          </a:p>
        </p:txBody>
      </p:sp>
      <p:pic>
        <p:nvPicPr>
          <p:cNvPr id="3" name="Image 0" descr="preencoded.png"/>
          <p:cNvPicPr>
            <a:picLocks noChangeAspect="1"/>
          </p:cNvPicPr>
          <p:nvPr/>
        </p:nvPicPr>
        <p:blipFill>
          <a:blip r:embed="rId3"/>
          <a:stretch>
            <a:fillRect/>
          </a:stretch>
        </p:blipFill>
        <p:spPr>
          <a:xfrm>
            <a:off x="792123" y="1819632"/>
            <a:ext cx="6353294" cy="3926562"/>
          </a:xfrm>
          <a:prstGeom prst="rect">
            <a:avLst/>
          </a:prstGeom>
        </p:spPr>
      </p:pic>
      <p:sp>
        <p:nvSpPr>
          <p:cNvPr id="4" name="Text 1"/>
          <p:cNvSpPr/>
          <p:nvPr/>
        </p:nvSpPr>
        <p:spPr>
          <a:xfrm>
            <a:off x="792123" y="6029087"/>
            <a:ext cx="2978229" cy="3721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GaN Wafer</a:t>
            </a:r>
            <a:endParaRPr lang="en-US" sz="2300" dirty="0"/>
          </a:p>
        </p:txBody>
      </p:sp>
      <p:sp>
        <p:nvSpPr>
          <p:cNvPr id="5" name="Text 2"/>
          <p:cNvSpPr/>
          <p:nvPr/>
        </p:nvSpPr>
        <p:spPr>
          <a:xfrm>
            <a:off x="792123" y="6537008"/>
            <a:ext cx="6353294" cy="1086207"/>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This image shows a GaN wafer with nine Schottky diodes deposited on the Ga-face, including a schematic of a single GaN Schottky diode and guard ring.</a:t>
            </a:r>
            <a:endParaRPr lang="en-US" sz="1750" dirty="0"/>
          </a:p>
        </p:txBody>
      </p:sp>
      <p:pic>
        <p:nvPicPr>
          <p:cNvPr id="6" name="Image 1" descr="preencoded.png"/>
          <p:cNvPicPr>
            <a:picLocks noChangeAspect="1"/>
          </p:cNvPicPr>
          <p:nvPr/>
        </p:nvPicPr>
        <p:blipFill>
          <a:blip r:embed="rId4"/>
          <a:stretch>
            <a:fillRect/>
          </a:stretch>
        </p:blipFill>
        <p:spPr>
          <a:xfrm>
            <a:off x="7484864" y="1819632"/>
            <a:ext cx="6353413" cy="3926681"/>
          </a:xfrm>
          <a:prstGeom prst="rect">
            <a:avLst/>
          </a:prstGeom>
        </p:spPr>
      </p:pic>
      <p:sp>
        <p:nvSpPr>
          <p:cNvPr id="7" name="Text 3"/>
          <p:cNvSpPr/>
          <p:nvPr/>
        </p:nvSpPr>
        <p:spPr>
          <a:xfrm>
            <a:off x="7484864" y="6029206"/>
            <a:ext cx="2978229" cy="372189"/>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Barlow Bold" pitchFamily="34" charset="0"/>
                <a:ea typeface="Barlow Bold" pitchFamily="34" charset="-122"/>
                <a:cs typeface="Barlow Bold" pitchFamily="34" charset="-120"/>
              </a:rPr>
              <a:t>Schottky Diode</a:t>
            </a:r>
            <a:endParaRPr lang="en-US" sz="2300" dirty="0"/>
          </a:p>
        </p:txBody>
      </p:sp>
      <p:sp>
        <p:nvSpPr>
          <p:cNvPr id="8" name="Text 4"/>
          <p:cNvSpPr/>
          <p:nvPr/>
        </p:nvSpPr>
        <p:spPr>
          <a:xfrm>
            <a:off x="7484864" y="6537127"/>
            <a:ext cx="6353413" cy="72413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Montserrat" pitchFamily="34" charset="0"/>
                <a:ea typeface="Montserrat" pitchFamily="34" charset="-122"/>
                <a:cs typeface="Montserrat" pitchFamily="34" charset="-120"/>
              </a:rPr>
              <a:t>This schematic diagram shows a single GaN Schottky diode and guard ring.</a:t>
            </a:r>
            <a:endParaRPr lang="en-US" sz="1750" dirty="0"/>
          </a:p>
        </p:txBody>
      </p:sp>
      <p:sp>
        <p:nvSpPr>
          <p:cNvPr id="9" name="Rectangle 8">
            <a:extLst>
              <a:ext uri="{FF2B5EF4-FFF2-40B4-BE49-F238E27FC236}">
                <a16:creationId xmlns:a16="http://schemas.microsoft.com/office/drawing/2014/main" id="{A3D2A97F-CFB5-06B3-88D9-4DB6CCA88FD3}"/>
              </a:ext>
            </a:extLst>
          </p:cNvPr>
          <p:cNvSpPr/>
          <p:nvPr/>
        </p:nvSpPr>
        <p:spPr>
          <a:xfrm>
            <a:off x="12623180" y="7605132"/>
            <a:ext cx="1929161" cy="624468"/>
          </a:xfrm>
          <a:prstGeom prst="rect">
            <a:avLst/>
          </a:prstGeom>
          <a:solidFill>
            <a:srgbClr val="EEEF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775</Words>
  <Application>Microsoft Office PowerPoint</Application>
  <PresentationFormat>Custom</PresentationFormat>
  <Paragraphs>72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Montserrat</vt:lpstr>
      <vt:lpstr>Barlow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Jatin Kumar</cp:lastModifiedBy>
  <cp:revision>2</cp:revision>
  <dcterms:created xsi:type="dcterms:W3CDTF">2024-09-29T19:00:31Z</dcterms:created>
  <dcterms:modified xsi:type="dcterms:W3CDTF">2024-10-22T12:00:46Z</dcterms:modified>
</cp:coreProperties>
</file>